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1" r:id="rId7"/>
    <p:sldId id="273" r:id="rId8"/>
    <p:sldId id="262" r:id="rId9"/>
    <p:sldId id="263" r:id="rId10"/>
    <p:sldId id="274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37"/>
    <p:restoredTop sz="96121"/>
  </p:normalViewPr>
  <p:slideViewPr>
    <p:cSldViewPr snapToGrid="0">
      <p:cViewPr varScale="1">
        <p:scale>
          <a:sx n="111" d="100"/>
          <a:sy n="111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8CA3D-BE92-5091-6D83-0ED683ACE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CA7A48-F4C6-B230-286C-EC2F5EFD1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1F2DD2-9664-66B9-EEAD-2D894F33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2C3AE9-EC19-0786-B5F1-E391D7DA6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2E5179-1350-F65D-F4BF-D9886B43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261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04EE8-B8E1-A100-0990-A4CB441A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10D02E-879F-95D7-DD0B-95A098909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421E90-5183-63F2-C8B7-CDE085B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1443BC-6DA8-4F14-8D7B-84917396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D58363-3657-3D4B-8D2C-07F8227E9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810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06AFC9-812D-D023-9F3D-0771924D1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DAE419-C00E-BD88-4F67-43774ADDE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02F4A2-A1C2-4C24-5CE2-F5FEDCC1D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510687-E469-FE4C-8D5C-3E353303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DE7485-3A01-5C7D-3BD5-2626D0E9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7023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D74DC-9DFC-0B75-C8B5-BCBFEA46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CC74A-9114-2AEE-282A-DF48DCE8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F99E0-4982-02BA-F0B6-50565358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0EC0D3-886B-DD58-878F-3A7A50A7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D944B9-510B-E536-F8E4-1E0DF89A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63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243E0-C2CE-75E6-EEAF-909E9EFA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85FF0E-6B63-7965-5A4C-ED3E0B8C4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46AF1-A728-1441-1B63-AC22E137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FEAA59-9DE4-E4C6-5D44-B3147571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6EF28-E78E-4ABB-2984-DFE6CFA6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685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F87D0-0890-0443-DBC9-9134FDC2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437266-393A-F4D9-55AE-688751CAE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1CEA57-E9FA-2958-47C7-AAB8EA832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5E2719-EB36-9CA5-FA30-AB7836A3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CC3C95-74DA-79D7-1F4A-00DB8F58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20B70-0853-716A-1AC8-CC4E2964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442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609BC-53AD-3062-38E3-0EA5630D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411118-A95E-4169-2ABE-126CDE2EF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2193D4-67CB-81DC-2A43-DD93D2A98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7838C3-1ED1-D641-26F2-8C6113CF4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40D164-64C2-4CC7-608B-DF74332BC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3C46F5-19DA-E519-75BA-6D13B8A7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3BBB78-D7EF-10CE-1C9D-444314A2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48CDBC-D1E8-850F-E546-66883707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31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7E23F-803A-FA89-F69A-B386207D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AF6641-73CC-98D7-22A0-132A8CAC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4633AD-D3E1-B333-0F04-3DAB5E7B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7F1F21-CE74-6CF3-5A1C-96B23A5B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92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6E5D4B-D5B0-8B03-9057-887D6BC1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EEE19A-B9B1-6F9E-E2B3-936BDFD7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C4582C-0E43-131E-7C7B-A7700F96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64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8DF0F-6E05-59F7-DA7B-28414390B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2BE2A-7338-513B-EAFB-61D19C4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AE75A5-6281-634C-F262-6845C367A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DEE050-5EAE-D3EF-31CE-99BB714BE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A3943D-A26D-9C9B-E276-C9E70721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73D48F-FFBA-B0CA-FFC2-B7558DEA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33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1F070-77DC-2DB4-4A1E-412B19A8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C72495-78CA-FDA2-0F53-4CA993359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80206D-0D5E-72BE-B104-4CD6B1454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2F01C6-EFC8-5C6C-9BC5-3666D2AD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F550C3-63F8-353B-BA95-AD1A0652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93AFCB-4590-957F-E275-F925E5E1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20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508962-DAB8-B917-1397-89DA532D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D705AD-B354-2459-080E-210FC195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36BEAD-B8A9-F59A-2EFF-7E41949D9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D345B-164D-8242-93B7-504C8DFD5CAE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85A34E-90A3-475C-6D82-90149DA0D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D56094-F0CB-3FD7-B614-7836AC493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FBD76-053B-C34D-A39B-01D0CBEF0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616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50.png"/><Relationship Id="rId10" Type="http://schemas.openxmlformats.org/officeDocument/2006/relationships/image" Target="../media/image42.png"/><Relationship Id="rId4" Type="http://schemas.openxmlformats.org/officeDocument/2006/relationships/image" Target="../media/image340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D0D12-84F7-515C-A4D5-A1636D5BA9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Ex7-midterm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83CA85-00BF-27E2-A91C-EB69324D2174}"/>
              </a:ext>
            </a:extLst>
          </p:cNvPr>
          <p:cNvSpPr txBox="1"/>
          <p:nvPr/>
        </p:nvSpPr>
        <p:spPr>
          <a:xfrm>
            <a:off x="5307106" y="38072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/>
              <a:t>2023.11.22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76959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673BC2-41B7-0FB2-6223-0699D7E9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2675"/>
            <a:ext cx="10779370" cy="13545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EED53F-66C8-4D33-4045-F2B851E29163}"/>
              </a:ext>
            </a:extLst>
          </p:cNvPr>
          <p:cNvSpPr txBox="1"/>
          <p:nvPr/>
        </p:nvSpPr>
        <p:spPr>
          <a:xfrm>
            <a:off x="7860629" y="650415"/>
            <a:ext cx="4060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000" b="1" i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defRPr>
            </a:lvl1pPr>
          </a:lstStyle>
          <a:p>
            <a:r>
              <a:rPr lang="en" altLang="zh-CN" sz="2400" dirty="0"/>
              <a:t>Vertical variance formula</a:t>
            </a:r>
          </a:p>
          <a:p>
            <a:r>
              <a:rPr lang="en" altLang="zh-CN" sz="2400" dirty="0">
                <a:solidFill>
                  <a:srgbClr val="C00000"/>
                </a:solidFill>
              </a:rPr>
              <a:t>a³</a:t>
            </a:r>
            <a:r>
              <a:rPr lang="en" altLang="zh-CN" sz="2400" dirty="0"/>
              <a:t>-b³=</a:t>
            </a:r>
            <a:r>
              <a:rPr lang="en-US" altLang="zh-CN" sz="2400" dirty="0"/>
              <a:t>(</a:t>
            </a:r>
            <a:r>
              <a:rPr lang="en" altLang="zh-CN" sz="2400" dirty="0">
                <a:solidFill>
                  <a:srgbClr val="C00000"/>
                </a:solidFill>
              </a:rPr>
              <a:t>a</a:t>
            </a:r>
            <a:r>
              <a:rPr lang="en" altLang="zh-CN" sz="2400" dirty="0"/>
              <a:t>-b</a:t>
            </a:r>
            <a:r>
              <a:rPr lang="en-US" altLang="zh-CN" sz="2400" dirty="0"/>
              <a:t>)(</a:t>
            </a:r>
            <a:r>
              <a:rPr lang="en" altLang="zh-CN" sz="2400" dirty="0">
                <a:solidFill>
                  <a:srgbClr val="C00000"/>
                </a:solidFill>
              </a:rPr>
              <a:t>a</a:t>
            </a:r>
            <a:r>
              <a:rPr lang="en" altLang="zh-CN" sz="2400" dirty="0"/>
              <a:t>²+</a:t>
            </a:r>
            <a:r>
              <a:rPr lang="en" altLang="zh-CN" sz="2400" dirty="0">
                <a:solidFill>
                  <a:srgbClr val="C00000"/>
                </a:solidFill>
              </a:rPr>
              <a:t>a</a:t>
            </a:r>
            <a:r>
              <a:rPr lang="en" altLang="zh-CN" sz="2400" dirty="0"/>
              <a:t>b+b²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BE8F99-CE3A-4D93-5B03-C5E7E0A73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91"/>
          <a:stretch/>
        </p:blipFill>
        <p:spPr>
          <a:xfrm>
            <a:off x="338580" y="2785656"/>
            <a:ext cx="7772400" cy="8309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7137C2-B97B-AF56-C3A2-41D34BD2A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91"/>
          <a:stretch/>
        </p:blipFill>
        <p:spPr>
          <a:xfrm>
            <a:off x="338580" y="1794052"/>
            <a:ext cx="7772400" cy="8309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F163AE-518A-1054-DB21-BE99E5B6B535}"/>
              </a:ext>
            </a:extLst>
          </p:cNvPr>
          <p:cNvSpPr txBox="1"/>
          <p:nvPr/>
        </p:nvSpPr>
        <p:spPr>
          <a:xfrm>
            <a:off x="991990" y="1816784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0DD905-8F48-FDCD-89B8-653B0B70E8D2}"/>
              </a:ext>
            </a:extLst>
          </p:cNvPr>
          <p:cNvSpPr txBox="1"/>
          <p:nvPr/>
        </p:nvSpPr>
        <p:spPr>
          <a:xfrm>
            <a:off x="2759422" y="1799602"/>
            <a:ext cx="33879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6A0E12-C5FD-1544-8A8F-4927A930DF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"/>
          <a:stretch/>
        </p:blipFill>
        <p:spPr>
          <a:xfrm>
            <a:off x="4171493" y="1776530"/>
            <a:ext cx="7072525" cy="3924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DC5304-D10D-EB19-557C-1A6734A0A9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8458" b="77"/>
          <a:stretch/>
        </p:blipFill>
        <p:spPr>
          <a:xfrm>
            <a:off x="1173404" y="1776530"/>
            <a:ext cx="2887252" cy="40448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19BB5C8-C2DF-1CFE-974F-76E93995F2CA}"/>
              </a:ext>
            </a:extLst>
          </p:cNvPr>
          <p:cNvSpPr txBox="1"/>
          <p:nvPr/>
        </p:nvSpPr>
        <p:spPr>
          <a:xfrm>
            <a:off x="3934660" y="1829202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AF4131-41C4-23D5-CACD-B31ADE25E13C}"/>
              </a:ext>
            </a:extLst>
          </p:cNvPr>
          <p:cNvSpPr txBox="1"/>
          <p:nvPr/>
        </p:nvSpPr>
        <p:spPr>
          <a:xfrm flipH="1">
            <a:off x="4823137" y="329231"/>
            <a:ext cx="489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a</a:t>
            </a:r>
            <a:endParaRPr kumimoji="1"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256579-2DD9-82EB-409C-B56B153B8F39}"/>
              </a:ext>
            </a:extLst>
          </p:cNvPr>
          <p:cNvSpPr txBox="1"/>
          <p:nvPr/>
        </p:nvSpPr>
        <p:spPr>
          <a:xfrm>
            <a:off x="6969621" y="32923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768ABB-EF61-8E57-A697-4CBFC2FF6D4C}"/>
              </a:ext>
            </a:extLst>
          </p:cNvPr>
          <p:cNvSpPr/>
          <p:nvPr/>
        </p:nvSpPr>
        <p:spPr>
          <a:xfrm>
            <a:off x="4146997" y="721217"/>
            <a:ext cx="1841679" cy="3734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95DC940-D1B2-6DCC-E3BC-52387B1F2B7A}"/>
              </a:ext>
            </a:extLst>
          </p:cNvPr>
          <p:cNvSpPr/>
          <p:nvPr/>
        </p:nvSpPr>
        <p:spPr>
          <a:xfrm>
            <a:off x="6203326" y="721216"/>
            <a:ext cx="1442653" cy="37348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089D599-5848-1543-4DB3-6E50CDCB2005}"/>
              </a:ext>
            </a:extLst>
          </p:cNvPr>
          <p:cNvCxnSpPr>
            <a:cxnSpLocks/>
          </p:cNvCxnSpPr>
          <p:nvPr/>
        </p:nvCxnSpPr>
        <p:spPr>
          <a:xfrm>
            <a:off x="3036368" y="2827980"/>
            <a:ext cx="315685" cy="2951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8449663F-6185-212B-10C4-F8853125E964}"/>
              </a:ext>
            </a:extLst>
          </p:cNvPr>
          <p:cNvCxnSpPr>
            <a:cxnSpLocks/>
          </p:cNvCxnSpPr>
          <p:nvPr/>
        </p:nvCxnSpPr>
        <p:spPr>
          <a:xfrm>
            <a:off x="4066937" y="2827980"/>
            <a:ext cx="315685" cy="2951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7ABD6EC-0A74-E3ED-4220-BB46ABD84053}"/>
              </a:ext>
            </a:extLst>
          </p:cNvPr>
          <p:cNvCxnSpPr>
            <a:cxnSpLocks/>
          </p:cNvCxnSpPr>
          <p:nvPr/>
        </p:nvCxnSpPr>
        <p:spPr>
          <a:xfrm>
            <a:off x="4900546" y="2817094"/>
            <a:ext cx="315685" cy="2951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F3304B60-C8B1-B648-A293-01CBF21437A6}"/>
              </a:ext>
            </a:extLst>
          </p:cNvPr>
          <p:cNvCxnSpPr>
            <a:cxnSpLocks/>
          </p:cNvCxnSpPr>
          <p:nvPr/>
        </p:nvCxnSpPr>
        <p:spPr>
          <a:xfrm>
            <a:off x="5576312" y="2817094"/>
            <a:ext cx="315685" cy="2951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E5520F1-B14D-150D-9185-71F78B719AB6}"/>
              </a:ext>
            </a:extLst>
          </p:cNvPr>
          <p:cNvCxnSpPr>
            <a:cxnSpLocks/>
          </p:cNvCxnSpPr>
          <p:nvPr/>
        </p:nvCxnSpPr>
        <p:spPr>
          <a:xfrm>
            <a:off x="3511174" y="2833012"/>
            <a:ext cx="315685" cy="2951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131DDFE2-C2CF-DB51-6A85-1D0AB3B32654}"/>
              </a:ext>
            </a:extLst>
          </p:cNvPr>
          <p:cNvCxnSpPr>
            <a:cxnSpLocks/>
          </p:cNvCxnSpPr>
          <p:nvPr/>
        </p:nvCxnSpPr>
        <p:spPr>
          <a:xfrm>
            <a:off x="1168813" y="3344020"/>
            <a:ext cx="322406" cy="303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6C372D2-5038-A3A7-4971-1879C4348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99" y="4635313"/>
            <a:ext cx="673100" cy="8509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5A06F14-4377-E253-5033-B797965D9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91"/>
          <a:stretch/>
        </p:blipFill>
        <p:spPr>
          <a:xfrm>
            <a:off x="285293" y="3726267"/>
            <a:ext cx="7772400" cy="83099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F9ADB9D-1487-1DD1-B9E4-97BAEF24A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56511" y="4286929"/>
            <a:ext cx="292218" cy="13627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14427CD-6C4B-80ED-2C75-6F84B253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V="1">
            <a:off x="4214293" y="2183952"/>
            <a:ext cx="292218" cy="357392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3463C05-D8B7-FF5B-AF86-A91BFC65C9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660" y="3823251"/>
            <a:ext cx="188317" cy="29221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19E63C2-557B-86E7-4A00-CAD555DE2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3137" y="4826726"/>
            <a:ext cx="7098148" cy="19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5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 animBg="1"/>
      <p:bldP spid="13" grpId="0"/>
      <p:bldP spid="15" grpId="0"/>
      <p:bldP spid="16" grpId="0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FA162B-0E3D-711F-11CE-2DA1E316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95"/>
            <a:ext cx="9045366" cy="7997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680FC0-BB45-4A94-60ED-0B5E7EFA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42" y="1049591"/>
            <a:ext cx="3162300" cy="406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AE64F3-EC1B-BEFB-E371-067D7F241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83" y="1703673"/>
            <a:ext cx="8108932" cy="4690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972A09-BDBC-1265-958A-261ED771F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2" y="2473119"/>
            <a:ext cx="5664200" cy="469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EC5710-EACA-052E-F113-2BC645A64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42" y="3249317"/>
            <a:ext cx="5588000" cy="381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B9C6A1-3C69-C1D7-3A5B-BC1DDF754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342" y="3960147"/>
            <a:ext cx="2006600" cy="39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3E72D0-6DA0-6B3C-E3B1-3C028CBF5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5942" y="3966009"/>
            <a:ext cx="6172200" cy="3937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7B016FE-E08D-768C-964E-884D13DD02EF}"/>
              </a:ext>
            </a:extLst>
          </p:cNvPr>
          <p:cNvSpPr/>
          <p:nvPr/>
        </p:nvSpPr>
        <p:spPr>
          <a:xfrm>
            <a:off x="2022231" y="3233759"/>
            <a:ext cx="4241311" cy="469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937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203003-8A11-37C3-2932-5F67A615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349"/>
            <a:ext cx="9187543" cy="13255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6DF94F7-7457-DDF3-578B-3CC46820B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03" y="5806323"/>
            <a:ext cx="4392530" cy="4830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840982-7F3D-FCB1-A762-B741B8337E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776"/>
          <a:stretch/>
        </p:blipFill>
        <p:spPr>
          <a:xfrm>
            <a:off x="7260685" y="1225892"/>
            <a:ext cx="4502975" cy="8108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92B69A-1A66-F541-6562-2AF83B4967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11" b="14172"/>
          <a:stretch/>
        </p:blipFill>
        <p:spPr>
          <a:xfrm>
            <a:off x="7260684" y="2062322"/>
            <a:ext cx="3502995" cy="604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091D561-0EE6-AC07-8982-BFE1BD8477B4}"/>
                  </a:ext>
                </a:extLst>
              </p:cNvPr>
              <p:cNvSpPr txBox="1"/>
              <p:nvPr/>
            </p:nvSpPr>
            <p:spPr>
              <a:xfrm>
                <a:off x="0" y="1001810"/>
                <a:ext cx="4187644" cy="1664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func>
                                </m:num>
                                <m:den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  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091D561-0EE6-AC07-8982-BFE1BD847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1810"/>
                <a:ext cx="4187644" cy="1664815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EFA0F3-3E43-FA1A-57AC-E698B9F5C4B6}"/>
                  </a:ext>
                </a:extLst>
              </p:cNvPr>
              <p:cNvSpPr txBox="1"/>
              <p:nvPr/>
            </p:nvSpPr>
            <p:spPr>
              <a:xfrm>
                <a:off x="266249" y="2820050"/>
                <a:ext cx="2077686" cy="741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num>
                            <m:den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EFA0F3-3E43-FA1A-57AC-E698B9F5C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9" y="2820050"/>
                <a:ext cx="2077686" cy="741165"/>
              </a:xfrm>
              <a:prstGeom prst="rect">
                <a:avLst/>
              </a:prstGeom>
              <a:blipFill>
                <a:blip r:embed="rId6"/>
                <a:stretch>
                  <a:fillRect r="-610"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8E845E4-E6D9-F6CD-C0C0-9FB1F126AF8C}"/>
                  </a:ext>
                </a:extLst>
              </p:cNvPr>
              <p:cNvSpPr txBox="1"/>
              <p:nvPr/>
            </p:nvSpPr>
            <p:spPr>
              <a:xfrm>
                <a:off x="-22954" y="3679303"/>
                <a:ext cx="9465690" cy="741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→0+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num>
                            <m:den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" altLang="zh-CN" sz="24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→0+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func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func>
                                <m:funcPr>
                                  <m:ctrlPr>
                                    <a:rPr kumimoji="1" lang="e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1" lang="e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" altLang="zh-CN" sz="240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limLow>
                                    <m:limLowPr>
                                      <m:ctrlPr>
                                        <a:rPr kumimoji="1" lang="e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" altLang="zh-CN" sz="240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→0+</m:t>
                                      </m:r>
                                    </m:lim>
                                  </m:limLow>
                                  <m:f>
                                    <m:f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</m:e>
                          </m:func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×0=0</m:t>
                          </m:r>
                        </m:e>
                      </m:fun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8E845E4-E6D9-F6CD-C0C0-9FB1F126A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54" y="3679303"/>
                <a:ext cx="9465690" cy="741165"/>
              </a:xfrm>
              <a:prstGeom prst="rect">
                <a:avLst/>
              </a:prstGeom>
              <a:blipFill>
                <a:blip r:embed="rId7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8A0BB9-9434-D0B9-2F50-DFFBAFCB3617}"/>
                  </a:ext>
                </a:extLst>
              </p:cNvPr>
              <p:cNvSpPr txBox="1"/>
              <p:nvPr/>
            </p:nvSpPr>
            <p:spPr>
              <a:xfrm>
                <a:off x="-22954" y="4681925"/>
                <a:ext cx="9465690" cy="741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→0−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num>
                            <m:den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" altLang="zh-CN" sz="24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func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func>
                                <m:funcPr>
                                  <m:ctrlPr>
                                    <a:rPr kumimoji="1" lang="e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1" lang="e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" altLang="zh-CN" sz="240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limLow>
                                    <m:limLowPr>
                                      <m:ctrlPr>
                                        <a:rPr kumimoji="1" lang="e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" altLang="zh-CN" sz="240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lim>
                                  </m:limLow>
                                  <m:f>
                                    <m:f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</m:e>
                          </m:func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×0=0</m:t>
                          </m:r>
                        </m:e>
                      </m:fun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8A0BB9-9434-D0B9-2F50-DFFBAFCB3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54" y="4681925"/>
                <a:ext cx="9465690" cy="741165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18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9092C0-04DC-5223-44C7-37606E1E9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0933"/>
            <a:ext cx="11167955" cy="242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FB9E49-1233-664B-AD49-A8C10B66D439}"/>
              </a:ext>
            </a:extLst>
          </p:cNvPr>
          <p:cNvSpPr txBox="1"/>
          <p:nvPr/>
        </p:nvSpPr>
        <p:spPr>
          <a:xfrm>
            <a:off x="5341257" y="1059542"/>
            <a:ext cx="885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</a:rPr>
              <a:t>D</a:t>
            </a:r>
          </a:p>
          <a:p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F65C79-9403-8C87-946D-65D622A8137B}"/>
              </a:ext>
            </a:extLst>
          </p:cNvPr>
          <p:cNvSpPr txBox="1"/>
          <p:nvPr/>
        </p:nvSpPr>
        <p:spPr>
          <a:xfrm>
            <a:off x="3004779" y="2519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8A25335-55ED-F987-DC9A-FCDA41C83A08}"/>
                  </a:ext>
                </a:extLst>
              </p:cNvPr>
              <p:cNvSpPr txBox="1"/>
              <p:nvPr/>
            </p:nvSpPr>
            <p:spPr>
              <a:xfrm>
                <a:off x="6960298" y="2004713"/>
                <a:ext cx="2314544" cy="1989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kumimoji="1" lang="en-US" altLang="zh-CN" b="0" dirty="0">
                  <a:solidFill>
                    <a:schemeClr val="accent1"/>
                  </a:solidFill>
                </a:endParaRPr>
              </a:p>
              <a:p>
                <a:endParaRPr kumimoji="1" lang="en-US" altLang="zh-CN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−2)(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−3)</m:t>
                          </m:r>
                        </m:den>
                      </m:f>
                    </m:oMath>
                  </m:oMathPara>
                </a14:m>
                <a:endParaRPr kumimoji="1" lang="en-US" altLang="zh-CN" b="0" dirty="0">
                  <a:solidFill>
                    <a:schemeClr val="accent1"/>
                  </a:solidFill>
                </a:endParaRPr>
              </a:p>
              <a:p>
                <a:endParaRPr kumimoji="1" lang="en-US" altLang="zh-CN" dirty="0">
                  <a:solidFill>
                    <a:schemeClr val="accent1"/>
                  </a:solidFill>
                </a:endParaRPr>
              </a:p>
              <a:p>
                <a:endParaRPr kumimoji="1" lang="en-US" altLang="zh-CN" dirty="0">
                  <a:solidFill>
                    <a:schemeClr val="accent1"/>
                  </a:solidFill>
                </a:endParaRPr>
              </a:p>
              <a:p>
                <a:endParaRPr kumimoji="1"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8A25335-55ED-F987-DC9A-FCDA41C8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98" y="2004713"/>
                <a:ext cx="2314544" cy="1989968"/>
              </a:xfrm>
              <a:prstGeom prst="rect">
                <a:avLst/>
              </a:prstGeom>
              <a:blipFill>
                <a:blip r:embed="rId3"/>
                <a:stretch>
                  <a:fillRect l="-2186" r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A43F6D-B6C8-A8DA-331A-E1A4D7B2CB8E}"/>
                  </a:ext>
                </a:extLst>
              </p:cNvPr>
              <p:cNvSpPr txBox="1"/>
              <p:nvPr/>
            </p:nvSpPr>
            <p:spPr>
              <a:xfrm>
                <a:off x="9002492" y="2837354"/>
                <a:ext cx="25060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=2;</m:t>
                      </m:r>
                      <m:r>
                        <a:rPr kumimoji="1" lang="en-US" altLang="zh-CN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A43F6D-B6C8-A8DA-331A-E1A4D7B2C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492" y="2837354"/>
                <a:ext cx="250605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585585C2-795E-B39F-ECE0-8CA3CA41475E}"/>
              </a:ext>
            </a:extLst>
          </p:cNvPr>
          <p:cNvSpPr txBox="1"/>
          <p:nvPr/>
        </p:nvSpPr>
        <p:spPr>
          <a:xfrm>
            <a:off x="273545" y="3002325"/>
            <a:ext cx="11993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Vertical</a:t>
            </a:r>
          </a:p>
          <a:p>
            <a:endParaRPr kumimoji="1" lang="en-US" altLang="zh-CN" b="1" dirty="0"/>
          </a:p>
          <a:p>
            <a:endParaRPr kumimoji="1" lang="en-US" altLang="zh-CN" b="1" dirty="0"/>
          </a:p>
          <a:p>
            <a:endParaRPr kumimoji="1" lang="en-US" altLang="zh-CN" b="1" dirty="0"/>
          </a:p>
          <a:p>
            <a:endParaRPr kumimoji="1" lang="en-US" altLang="zh-CN" b="1" dirty="0"/>
          </a:p>
          <a:p>
            <a:r>
              <a:rPr kumimoji="1" lang="en-US" altLang="zh-CN" b="1" dirty="0"/>
              <a:t>Horizonal</a:t>
            </a:r>
          </a:p>
          <a:p>
            <a:endParaRPr kumimoji="1" lang="en-US" altLang="zh-CN" b="1" dirty="0"/>
          </a:p>
          <a:p>
            <a:endParaRPr kumimoji="1" lang="en-US" altLang="zh-CN" b="1" dirty="0"/>
          </a:p>
          <a:p>
            <a:endParaRPr kumimoji="1" lang="en-US" altLang="zh-CN" b="1" dirty="0"/>
          </a:p>
          <a:p>
            <a:endParaRPr kumimoji="1" lang="en-US" altLang="zh-CN" b="1" dirty="0"/>
          </a:p>
          <a:p>
            <a:r>
              <a:rPr kumimoji="1" lang="en-US" altLang="zh-CN" b="1" dirty="0"/>
              <a:t>Oblique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ACD5E44-8228-6FEF-9FC7-0C50DE9750CC}"/>
                  </a:ext>
                </a:extLst>
              </p:cNvPr>
              <p:cNvSpPr txBox="1"/>
              <p:nvPr/>
            </p:nvSpPr>
            <p:spPr>
              <a:xfrm>
                <a:off x="1916132" y="2888852"/>
                <a:ext cx="2107845" cy="360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1" lang="en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im</m:t>
                          </m:r>
                          <m:r>
                            <a:rPr kumimoji="1" lang="en-US" altLang="zh-CN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kumimoji="1"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" altLang="zh-CN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±∞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ACD5E44-8228-6FEF-9FC7-0C50DE97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32" y="2888852"/>
                <a:ext cx="2107845" cy="360868"/>
              </a:xfrm>
              <a:prstGeom prst="rect">
                <a:avLst/>
              </a:prstGeom>
              <a:blipFill>
                <a:blip r:embed="rId5"/>
                <a:stretch>
                  <a:fillRect t="-6897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96D99486-9651-097F-CCA8-B76278D45152}"/>
              </a:ext>
            </a:extLst>
          </p:cNvPr>
          <p:cNvSpPr txBox="1"/>
          <p:nvPr/>
        </p:nvSpPr>
        <p:spPr>
          <a:xfrm>
            <a:off x="216929" y="3409035"/>
            <a:ext cx="433286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kumimoji="0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NewRomanPS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Is it possible that denominator tends to 0?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5BC4C0-C7E8-4733-688B-194504206826}"/>
              </a:ext>
            </a:extLst>
          </p:cNvPr>
          <p:cNvSpPr txBox="1"/>
          <p:nvPr/>
        </p:nvSpPr>
        <p:spPr>
          <a:xfrm>
            <a:off x="4751013" y="2761900"/>
            <a:ext cx="540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Yes</a:t>
            </a:r>
          </a:p>
          <a:p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352650-F659-4B45-1335-73B883648350}"/>
                  </a:ext>
                </a:extLst>
              </p:cNvPr>
              <p:cNvSpPr txBox="1"/>
              <p:nvPr/>
            </p:nvSpPr>
            <p:spPr>
              <a:xfrm>
                <a:off x="1916131" y="4411600"/>
                <a:ext cx="2107845" cy="375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1" lang="en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im</m:t>
                          </m:r>
                          <m:r>
                            <a:rPr kumimoji="1" lang="en-US" altLang="zh-CN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kumimoji="1"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" altLang="zh-CN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352650-F659-4B45-1335-73B883648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31" y="4411600"/>
                <a:ext cx="2107845" cy="375937"/>
              </a:xfrm>
              <a:prstGeom prst="rect">
                <a:avLst/>
              </a:prstGeom>
              <a:blipFill>
                <a:blip r:embed="rId6"/>
                <a:stretch>
                  <a:fillRect t="-666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59D9CE1A-FCAC-8F98-374A-C1512ECB8C0F}"/>
              </a:ext>
            </a:extLst>
          </p:cNvPr>
          <p:cNvSpPr txBox="1"/>
          <p:nvPr/>
        </p:nvSpPr>
        <p:spPr>
          <a:xfrm>
            <a:off x="4792691" y="4327472"/>
            <a:ext cx="49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No</a:t>
            </a:r>
          </a:p>
          <a:p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00521A3-9B43-9689-629D-D007317C917E}"/>
                  </a:ext>
                </a:extLst>
              </p:cNvPr>
              <p:cNvSpPr txBox="1"/>
              <p:nvPr/>
            </p:nvSpPr>
            <p:spPr>
              <a:xfrm>
                <a:off x="4706265" y="3887204"/>
                <a:ext cx="2107845" cy="375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1" lang="en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" altLang="zh-CN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im</m:t>
                          </m:r>
                          <m:r>
                            <a:rPr kumimoji="1" lang="en-US" altLang="zh-CN" b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kumimoji="1" lang="en-US" altLang="zh-CN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" altLang="zh-CN" b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kumimoji="1"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kumimoji="1" lang="en-US" altLang="zh-CN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00521A3-9B43-9689-629D-D007317C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65" y="3887204"/>
                <a:ext cx="2107845" cy="375937"/>
              </a:xfrm>
              <a:prstGeom prst="rect">
                <a:avLst/>
              </a:prstGeom>
              <a:blipFill>
                <a:blip r:embed="rId7"/>
                <a:stretch>
                  <a:fillRect t="-666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58123AE-F8C6-3386-066C-0F85AD5FF9D3}"/>
                  </a:ext>
                </a:extLst>
              </p:cNvPr>
              <p:cNvSpPr txBox="1"/>
              <p:nvPr/>
            </p:nvSpPr>
            <p:spPr>
              <a:xfrm>
                <a:off x="1916130" y="5348453"/>
                <a:ext cx="2107845" cy="555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+..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+..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58123AE-F8C6-3386-066C-0F85AD5F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130" y="5348453"/>
                <a:ext cx="2107845" cy="555217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AB77B014-ED5E-9662-F7CE-7E06F2DB1146}"/>
              </a:ext>
            </a:extLst>
          </p:cNvPr>
          <p:cNvSpPr txBox="1"/>
          <p:nvPr/>
        </p:nvSpPr>
        <p:spPr>
          <a:xfrm>
            <a:off x="328982" y="6088402"/>
            <a:ext cx="5023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kumimoji="0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NewRomanPS"/>
              </a:defRPr>
            </a:lvl1pPr>
          </a:lstStyle>
          <a:p>
            <a:r>
              <a:rPr lang="en" altLang="zh-CN" dirty="0">
                <a:solidFill>
                  <a:srgbClr val="FF0000"/>
                </a:solidFill>
              </a:rPr>
              <a:t>Is the degree of the numerator of a rational function one greater than the degree of the denominator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47F4C2-F505-89FE-CD04-0037C4C8B9B1}"/>
              </a:ext>
            </a:extLst>
          </p:cNvPr>
          <p:cNvSpPr txBox="1"/>
          <p:nvPr/>
        </p:nvSpPr>
        <p:spPr>
          <a:xfrm>
            <a:off x="4800724" y="5519577"/>
            <a:ext cx="540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Yes</a:t>
            </a:r>
          </a:p>
          <a:p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95928A2-94B7-4937-AFB1-F7B92897A6A1}"/>
                  </a:ext>
                </a:extLst>
              </p:cNvPr>
              <p:cNvSpPr txBox="1"/>
              <p:nvPr/>
            </p:nvSpPr>
            <p:spPr>
              <a:xfrm>
                <a:off x="327030" y="4779323"/>
                <a:ext cx="4332865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0" sz="1600" b="0" i="0" u="none" strike="noStrike" cap="none" normalizeH="0" baseline="0">
                    <a:ln>
                      <a:noFill/>
                    </a:ln>
                    <a:effectLst/>
                    <a:latin typeface="Arial" panose="020B0604020202020204" pitchFamily="34" charset="0"/>
                    <a:ea typeface="TimesNewRomanPS"/>
                  </a:defRPr>
                </a:lvl1pPr>
              </a:lstStyle>
              <a:p>
                <a:r>
                  <a:rPr lang="en-US" altLang="zh-CN" dirty="0">
                    <a:solidFill>
                      <a:srgbClr val="FF0000"/>
                    </a:solidFill>
                  </a:rPr>
                  <a:t>Does the limit of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fx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as x approach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exist?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95928A2-94B7-4937-AFB1-F7B92897A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0" y="4779323"/>
                <a:ext cx="4332865" cy="338554"/>
              </a:xfrm>
              <a:prstGeom prst="rect">
                <a:avLst/>
              </a:prstGeom>
              <a:blipFill>
                <a:blip r:embed="rId9"/>
                <a:stretch>
                  <a:fillRect l="-585" t="-7143" b="-214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9D8BD1D-7CD1-5D9D-27E0-E38EDE35A77B}"/>
                  </a:ext>
                </a:extLst>
              </p:cNvPr>
              <p:cNvSpPr txBox="1"/>
              <p:nvPr/>
            </p:nvSpPr>
            <p:spPr>
              <a:xfrm>
                <a:off x="5830344" y="3888721"/>
                <a:ext cx="6096000" cy="652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1" lang="en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" altLang="zh-CN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im</m:t>
                          </m:r>
                          <m:r>
                            <a:rPr kumimoji="1" lang="en-US" altLang="zh-CN" b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kumimoji="1" lang="en-US" altLang="zh-CN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" altLang="zh-CN" b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kumimoji="1"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</m:den>
                      </m:f>
                      <m:r>
                        <a:rPr kumimoji="1" lang="en-US" altLang="zh-CN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9D8BD1D-7CD1-5D9D-27E0-E38EDE35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44" y="3888721"/>
                <a:ext cx="6096000" cy="652743"/>
              </a:xfrm>
              <a:prstGeom prst="rect">
                <a:avLst/>
              </a:prstGeom>
              <a:blipFill>
                <a:blip r:embed="rId10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ACE2292-AFAC-D21F-8595-1B9F2A060731}"/>
                  </a:ext>
                </a:extLst>
              </p:cNvPr>
              <p:cNvSpPr txBox="1"/>
              <p:nvPr/>
            </p:nvSpPr>
            <p:spPr>
              <a:xfrm>
                <a:off x="5791832" y="4705075"/>
                <a:ext cx="6096000" cy="677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+2−(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ACE2292-AFAC-D21F-8595-1B9F2A060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832" y="4705075"/>
                <a:ext cx="6096000" cy="6772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17BFC25-8691-80A6-74C5-57A0970C38E9}"/>
                  </a:ext>
                </a:extLst>
              </p:cNvPr>
              <p:cNvSpPr txBox="1"/>
              <p:nvPr/>
            </p:nvSpPr>
            <p:spPr>
              <a:xfrm>
                <a:off x="8342895" y="4705074"/>
                <a:ext cx="6096000" cy="677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+2−7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17BFC25-8691-80A6-74C5-57A0970C3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895" y="4705074"/>
                <a:ext cx="6096000" cy="6772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1504DB2-990A-F027-84B7-BDB59F783E26}"/>
                  </a:ext>
                </a:extLst>
              </p:cNvPr>
              <p:cNvSpPr txBox="1"/>
              <p:nvPr/>
            </p:nvSpPr>
            <p:spPr>
              <a:xfrm>
                <a:off x="5915873" y="5488671"/>
                <a:ext cx="6096000" cy="677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−25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+30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−28+18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1504DB2-990A-F027-84B7-BDB59F783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73" y="5488671"/>
                <a:ext cx="6096000" cy="67723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676B851-DEB8-D4CF-D681-9154B5097AF5}"/>
                  </a:ext>
                </a:extLst>
              </p:cNvPr>
              <p:cNvSpPr txBox="1"/>
              <p:nvPr/>
            </p:nvSpPr>
            <p:spPr>
              <a:xfrm>
                <a:off x="5294895" y="6213758"/>
                <a:ext cx="609600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kumimoji="1" b="0" i="1">
                    <a:solidFill>
                      <a:schemeClr val="accent1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=5+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−28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+6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676B851-DEB8-D4CF-D681-9154B5097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895" y="6213758"/>
                <a:ext cx="6096000" cy="617348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D81DD68-5A69-CA71-86D7-E9BE75E9CE30}"/>
                  </a:ext>
                </a:extLst>
              </p:cNvPr>
              <p:cNvSpPr txBox="1"/>
              <p:nvPr/>
            </p:nvSpPr>
            <p:spPr>
              <a:xfrm>
                <a:off x="6536933" y="638453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D81DD68-5A69-CA71-86D7-E9BE75E9C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933" y="6384539"/>
                <a:ext cx="60960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FFE10AC-E5A6-6B9F-7102-1F5704B3266C}"/>
              </a:ext>
            </a:extLst>
          </p:cNvPr>
          <p:cNvSpPr txBox="1"/>
          <p:nvPr/>
        </p:nvSpPr>
        <p:spPr>
          <a:xfrm>
            <a:off x="10318416" y="6389772"/>
            <a:ext cx="1667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b="0" i="1">
                <a:solidFill>
                  <a:srgbClr val="FF0000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en-US" altLang="zh-CN" sz="2400" i="0" dirty="0">
                <a:solidFill>
                  <a:schemeClr val="accent2"/>
                </a:solidFill>
              </a:rPr>
              <a:t>y=x+5</a:t>
            </a:r>
            <a:endParaRPr lang="zh-CN" altLang="en-US" sz="2400" i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36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6" grpId="1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84DECE-463B-E1B0-7E12-A2250A739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1627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173136-54B8-DD4A-A0B9-AD1483D4A360}"/>
              </a:ext>
            </a:extLst>
          </p:cNvPr>
          <p:cNvSpPr txBox="1"/>
          <p:nvPr/>
        </p:nvSpPr>
        <p:spPr>
          <a:xfrm>
            <a:off x="6096000" y="1683657"/>
            <a:ext cx="885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</a:rPr>
              <a:t>B</a:t>
            </a:r>
          </a:p>
          <a:p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95F6348-F331-679F-F6B8-5A23CD6E969A}"/>
                  </a:ext>
                </a:extLst>
              </p:cNvPr>
              <p:cNvSpPr txBox="1"/>
              <p:nvPr/>
            </p:nvSpPr>
            <p:spPr>
              <a:xfrm>
                <a:off x="436466" y="3766169"/>
                <a:ext cx="6102220" cy="57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rad>
                      <m:r>
                        <a:rPr kumimoji="1"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95F6348-F331-679F-F6B8-5A23CD6E9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6" y="3766169"/>
                <a:ext cx="6102220" cy="573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67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E40F97-1F40-D0DE-859B-EB85382D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4" y="87505"/>
            <a:ext cx="7772400" cy="18505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908AB7-3733-101C-B21E-75A1ABF4B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" y="2218958"/>
            <a:ext cx="7772400" cy="19698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9D429A-E436-9EC7-C4A5-F051033294EA}"/>
              </a:ext>
            </a:extLst>
          </p:cNvPr>
          <p:cNvSpPr txBox="1"/>
          <p:nvPr/>
        </p:nvSpPr>
        <p:spPr>
          <a:xfrm>
            <a:off x="8165736" y="86799"/>
            <a:ext cx="885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</a:rPr>
              <a:t>C</a:t>
            </a:r>
          </a:p>
          <a:p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6C6AF16-053A-85E4-2216-81C613342F3E}"/>
                  </a:ext>
                </a:extLst>
              </p:cNvPr>
              <p:cNvSpPr txBox="1"/>
              <p:nvPr/>
            </p:nvSpPr>
            <p:spPr>
              <a:xfrm>
                <a:off x="-22167" y="4488144"/>
                <a:ext cx="14796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6C6AF16-053A-85E4-2216-81C613342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167" y="4488144"/>
                <a:ext cx="1479665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10C09A-B0C2-795A-F794-38E873A3FAED}"/>
                  </a:ext>
                </a:extLst>
              </p:cNvPr>
              <p:cNvSpPr txBox="1"/>
              <p:nvPr/>
            </p:nvSpPr>
            <p:spPr>
              <a:xfrm>
                <a:off x="739832" y="4488144"/>
                <a:ext cx="47673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such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that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0&lt;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10C09A-B0C2-795A-F794-38E873A3F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" y="4488144"/>
                <a:ext cx="4767349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E22189-7F38-D8AA-0BEE-FFA139AC58AE}"/>
                  </a:ext>
                </a:extLst>
              </p:cNvPr>
              <p:cNvSpPr txBox="1"/>
              <p:nvPr/>
            </p:nvSpPr>
            <p:spPr>
              <a:xfrm>
                <a:off x="7015942" y="4488144"/>
                <a:ext cx="476734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such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that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such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that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E22189-7F38-D8AA-0BEE-FFA139AC5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42" y="4488144"/>
                <a:ext cx="4767349" cy="2031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D17695-E811-82F6-0DE6-A9830352103D}"/>
                  </a:ext>
                </a:extLst>
              </p:cNvPr>
              <p:cNvSpPr txBox="1"/>
              <p:nvPr/>
            </p:nvSpPr>
            <p:spPr>
              <a:xfrm>
                <a:off x="5536277" y="4510492"/>
                <a:ext cx="147966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)→∞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  <a:p>
                <a:endParaRPr kumimoji="1" lang="en-US" altLang="zh-CN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)≠∞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D17695-E811-82F6-0DE6-A98303521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277" y="4510492"/>
                <a:ext cx="1479665" cy="2308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1616935A-A037-939C-74BC-8113E7C45451}"/>
              </a:ext>
            </a:extLst>
          </p:cNvPr>
          <p:cNvSpPr txBox="1"/>
          <p:nvPr/>
        </p:nvSpPr>
        <p:spPr>
          <a:xfrm>
            <a:off x="-100479" y="1901762"/>
            <a:ext cx="1479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(exercise)</a:t>
            </a:r>
          </a:p>
          <a:p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48EFA5-085E-5F88-0E64-808CD16C431D}"/>
              </a:ext>
            </a:extLst>
          </p:cNvPr>
          <p:cNvSpPr txBox="1"/>
          <p:nvPr/>
        </p:nvSpPr>
        <p:spPr>
          <a:xfrm>
            <a:off x="0" y="0"/>
            <a:ext cx="1479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(mid)</a:t>
            </a:r>
          </a:p>
          <a:p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CB00CA-B9EB-5D56-4671-540E8E96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128179" cy="40868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9CD8B6-187C-C60B-50F6-4D82DFD2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35" y="2043405"/>
            <a:ext cx="7365988" cy="2043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FFAEA67-81A3-6D06-02FF-95D5CCCBC2CC}"/>
                  </a:ext>
                </a:extLst>
              </p:cNvPr>
              <p:cNvSpPr txBox="1"/>
              <p:nvPr/>
            </p:nvSpPr>
            <p:spPr>
              <a:xfrm>
                <a:off x="955061" y="4523030"/>
                <a:ext cx="8218054" cy="2251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kumimoji="1"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zh-CN" sz="3200" b="0" dirty="0">
                  <a:ea typeface="Cambria Math" panose="02040503050406030204" pitchFamily="18" charset="0"/>
                </a:endParaRPr>
              </a:p>
              <a:p>
                <a:endParaRPr kumimoji="1" lang="en-US" altLang="zh-CN" sz="3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kumimoji="1"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1" lang="en-US" altLang="zh-CN" sz="3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 × −1</m:t>
                    </m:r>
                  </m:oMath>
                </a14:m>
                <a:endParaRPr kumimoji="1" lang="en-US" altLang="zh-CN" sz="3200" dirty="0"/>
              </a:p>
              <a:p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FFAEA67-81A3-6D06-02FF-95D5CCCBC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61" y="4523030"/>
                <a:ext cx="8218054" cy="2251770"/>
              </a:xfrm>
              <a:prstGeom prst="rect">
                <a:avLst/>
              </a:prstGeom>
              <a:blipFill>
                <a:blip r:embed="rId4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6DC00FB-CEDB-97F5-53B6-780B9BC46C13}"/>
              </a:ext>
            </a:extLst>
          </p:cNvPr>
          <p:cNvSpPr txBox="1"/>
          <p:nvPr/>
        </p:nvSpPr>
        <p:spPr>
          <a:xfrm>
            <a:off x="3190551" y="2417096"/>
            <a:ext cx="885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</a:rPr>
              <a:t>A</a:t>
            </a:r>
          </a:p>
          <a:p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11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ED957B-CFE5-A6C6-7D10-F4C0E3CE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387453"/>
            <a:ext cx="7764114" cy="3301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E8AEC4-DE92-4FDA-C1FB-E25A0C10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09" y="3326308"/>
            <a:ext cx="7772400" cy="4270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353B1E-D4C1-0995-ABC0-87DC2966C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03"/>
          <a:stretch/>
        </p:blipFill>
        <p:spPr>
          <a:xfrm>
            <a:off x="119743" y="3828357"/>
            <a:ext cx="3776729" cy="15564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694D9D-B15D-397F-328C-FCD1828C3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689" y="4173304"/>
            <a:ext cx="828812" cy="6717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73DE6F-AD29-F615-67BF-0ABDF3552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37" y="4333528"/>
            <a:ext cx="641350" cy="546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461804-938C-E411-BDBF-E21F00426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501" y="4122058"/>
            <a:ext cx="901400" cy="7575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C223654-FF0B-62EA-1EBE-9B4DCC79E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03"/>
          <a:stretch/>
        </p:blipFill>
        <p:spPr>
          <a:xfrm>
            <a:off x="119743" y="5301557"/>
            <a:ext cx="3776729" cy="15564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31062B-E053-3864-6A86-736C94D1B3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353"/>
          <a:stretch/>
        </p:blipFill>
        <p:spPr>
          <a:xfrm>
            <a:off x="1472335" y="6030566"/>
            <a:ext cx="802961" cy="5753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308230C-A1F7-30C3-AB65-669ABBFD3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2" y="5484466"/>
            <a:ext cx="828812" cy="5461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1760097-814C-2964-3B3B-F6EF0ACFF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501" y="5595258"/>
            <a:ext cx="901400" cy="6499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C85E7E6-B60E-F5C7-6B73-A226FC012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784" y="5537431"/>
            <a:ext cx="901400" cy="64996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D6DE6D2-30CA-B150-AB4D-38A8F1B6C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07" y="5914348"/>
            <a:ext cx="828812" cy="5461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0952279-3A59-C5BA-8FD6-22A4F793B1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40" b="1340"/>
          <a:stretch/>
        </p:blipFill>
        <p:spPr>
          <a:xfrm>
            <a:off x="1050398" y="6386887"/>
            <a:ext cx="408221" cy="23685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C59FC3C-8F80-BBFE-74B9-C4EB26961F0D}"/>
              </a:ext>
            </a:extLst>
          </p:cNvPr>
          <p:cNvSpPr txBox="1"/>
          <p:nvPr/>
        </p:nvSpPr>
        <p:spPr>
          <a:xfrm>
            <a:off x="1598198" y="3836007"/>
            <a:ext cx="2707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chemeClr val="accent2"/>
                </a:solidFill>
              </a:rPr>
              <a:t>Compress horizontally by 2</a:t>
            </a:r>
            <a:endParaRPr kumimoji="1" lang="zh-CN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BD9629-4AA4-4BC3-8573-872B791195F0}"/>
              </a:ext>
            </a:extLst>
          </p:cNvPr>
          <p:cNvSpPr txBox="1"/>
          <p:nvPr/>
        </p:nvSpPr>
        <p:spPr>
          <a:xfrm>
            <a:off x="1599564" y="5347662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chemeClr val="accent2"/>
                </a:solidFill>
              </a:rPr>
              <a:t>Shift down 1</a:t>
            </a:r>
            <a:endParaRPr kumimoji="1" lang="zh-CN" altLang="en-US" sz="1600" b="1" dirty="0">
              <a:solidFill>
                <a:schemeClr val="accent2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F3479AA-D7E6-A475-9381-A8B4FB39F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03"/>
          <a:stretch/>
        </p:blipFill>
        <p:spPr>
          <a:xfrm>
            <a:off x="4445515" y="3836007"/>
            <a:ext cx="3776729" cy="155644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9F8703B-6822-6E90-0094-BBADA9C19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461" y="4180954"/>
            <a:ext cx="828812" cy="67171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B0578FF-37E5-3746-638B-62E3016FB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09" y="4341178"/>
            <a:ext cx="641350" cy="5461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A606174-D815-7878-F838-02F5A09D3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273" y="4129708"/>
            <a:ext cx="901400" cy="75757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10CD60D-C745-6C72-7C9F-4DB81F723BC8}"/>
              </a:ext>
            </a:extLst>
          </p:cNvPr>
          <p:cNvSpPr txBox="1"/>
          <p:nvPr/>
        </p:nvSpPr>
        <p:spPr>
          <a:xfrm>
            <a:off x="5923970" y="3843657"/>
            <a:ext cx="2707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chemeClr val="accent2"/>
                </a:solidFill>
              </a:rPr>
              <a:t>Compress horizontally by 2</a:t>
            </a:r>
            <a:endParaRPr kumimoji="1" lang="zh-CN" altLang="en-US" sz="1600" b="1" dirty="0">
              <a:solidFill>
                <a:schemeClr val="accent2"/>
              </a:solidFill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E3E2B6E-0C2E-73B1-54AA-08423964A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03"/>
          <a:stretch/>
        </p:blipFill>
        <p:spPr>
          <a:xfrm>
            <a:off x="4445515" y="5312302"/>
            <a:ext cx="3776729" cy="155644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5788566-1B51-42A0-A8EB-3A90120A8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658" y="5595258"/>
            <a:ext cx="373961" cy="81325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2775FE4-9613-764B-F206-5816C4D04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461" y="5606003"/>
            <a:ext cx="1730212" cy="75757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E9F3819-C1AC-4B73-9976-8573D156CEF4}"/>
              </a:ext>
            </a:extLst>
          </p:cNvPr>
          <p:cNvSpPr txBox="1"/>
          <p:nvPr/>
        </p:nvSpPr>
        <p:spPr>
          <a:xfrm>
            <a:off x="5923970" y="5319952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chemeClr val="accent2"/>
                </a:solidFill>
              </a:rPr>
              <a:t>Shift left 1</a:t>
            </a:r>
            <a:endParaRPr kumimoji="1" lang="zh-CN" altLang="en-US" sz="1600" b="1" dirty="0">
              <a:solidFill>
                <a:schemeClr val="accent2"/>
              </a:soli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0A85FAB9-A38B-6AD1-27D7-E2A70782C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986" y="5757516"/>
            <a:ext cx="828812" cy="5461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CD7BA70-DE26-0CF2-7682-8C4FE971EA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679" r="49946" b="13792"/>
          <a:stretch/>
        </p:blipFill>
        <p:spPr>
          <a:xfrm>
            <a:off x="5372211" y="5817474"/>
            <a:ext cx="414853" cy="42522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7B2969C-066F-0DCE-E363-3081BBBC2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42" t="28349" r="304" b="13122"/>
          <a:stretch/>
        </p:blipFill>
        <p:spPr>
          <a:xfrm>
            <a:off x="5797545" y="5817362"/>
            <a:ext cx="414853" cy="42522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0D96BE0-A5F1-094E-010A-74899C01C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287" y="5715903"/>
            <a:ext cx="136179" cy="13617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98CC9CE-F929-A03C-0768-D6D750E7E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9584" y="6176082"/>
            <a:ext cx="180040" cy="14213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86B15FE-2A24-929C-572F-8C8C3A81B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244" y="6161479"/>
            <a:ext cx="180040" cy="142137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963337D-027C-4DB9-DF76-AF47A9D4832A}"/>
              </a:ext>
            </a:extLst>
          </p:cNvPr>
          <p:cNvSpPr txBox="1"/>
          <p:nvPr/>
        </p:nvSpPr>
        <p:spPr>
          <a:xfrm>
            <a:off x="6333879" y="337056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=f(2(x+1))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57D82B3-88D2-3208-9746-A8DF691E9AA6}"/>
              </a:ext>
            </a:extLst>
          </p:cNvPr>
          <p:cNvSpPr txBox="1"/>
          <p:nvPr/>
        </p:nvSpPr>
        <p:spPr>
          <a:xfrm>
            <a:off x="8459259" y="387453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2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points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for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coordinates/axis</a:t>
            </a:r>
            <a:endParaRPr kumimoji="1"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3911C8-B1A2-908B-038B-71C47B7EA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7064" y="2858210"/>
            <a:ext cx="6181454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8" grpId="0"/>
      <p:bldP spid="33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57EB9-6115-CF93-909F-4A34292F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1E4113-46A1-45C5-50E3-7897E7CE6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F31EF9-6F12-2E29-851E-1A155898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69" y="365125"/>
            <a:ext cx="6979413" cy="33681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00D6B2-F45D-0A79-55DB-B2C589CC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60" y="3868236"/>
            <a:ext cx="6991170" cy="27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5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F1BE60-E2FF-FB6F-2EAA-455147A07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584"/>
            <a:ext cx="7772400" cy="14881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4C9491-4B8A-29E6-0349-445A7498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8" y="3916004"/>
            <a:ext cx="10332775" cy="828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A63883-D374-1E8A-0BB4-BF2E7421F8DA}"/>
                  </a:ext>
                </a:extLst>
              </p:cNvPr>
              <p:cNvSpPr txBox="1"/>
              <p:nvPr/>
            </p:nvSpPr>
            <p:spPr>
              <a:xfrm>
                <a:off x="368490" y="1690688"/>
                <a:ext cx="7997587" cy="679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latin typeface="Cambria Math" panose="02040503050406030204" pitchFamily="18" charset="0"/>
                  </a:rPr>
                  <a:t>Solution1: since</a:t>
                </a:r>
                <a:r>
                  <a:rPr kumimoji="1" lang="zh-CN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func>
                          </m:e>
                        </m:func>
                      </m:num>
                      <m:den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kumimoji="1" lang="zh-CN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  <m:r>
                              <a:rPr kumimoji="1"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den>
                    </m:f>
                  </m:oMath>
                </a14:m>
                <a:r>
                  <a:rPr kumimoji="1" lang="en-US" altLang="zh-CN" sz="2400" dirty="0"/>
                  <a:t>, </a:t>
                </a:r>
                <a:r>
                  <a:rPr kumimoji="1" lang="en-US" altLang="zh-CN" sz="2400" dirty="0">
                    <a:latin typeface="Cambria Math" panose="02040503050406030204" pitchFamily="18" charset="0"/>
                  </a:rPr>
                  <a:t>so ….</a:t>
                </a:r>
                <a:endParaRPr kumimoji="1"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A63883-D374-1E8A-0BB4-BF2E7421F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90" y="1690688"/>
                <a:ext cx="7997587" cy="679994"/>
              </a:xfrm>
              <a:prstGeom prst="rect">
                <a:avLst/>
              </a:prstGeom>
              <a:blipFill>
                <a:blip r:embed="rId4"/>
                <a:stretch>
                  <a:fillRect l="-110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CAE9797-B1D1-659F-1352-AC576984D420}"/>
                  </a:ext>
                </a:extLst>
              </p:cNvPr>
              <p:cNvSpPr txBox="1"/>
              <p:nvPr/>
            </p:nvSpPr>
            <p:spPr>
              <a:xfrm>
                <a:off x="368490" y="2459634"/>
                <a:ext cx="7997588" cy="68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latin typeface="Cambria Math" panose="02040503050406030204" pitchFamily="18" charset="0"/>
                  </a:rPr>
                  <a:t>Solution2: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fName>
                          <m:e>
                            <m:func>
                              <m:func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fNam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num>
                      <m:den>
                        <m:func>
                          <m:func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fName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unc>
                              <m:func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func>
                      </m:num>
                      <m:den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𝑡𝑎𝑛𝑥</m:t>
                        </m:r>
                      </m:num>
                      <m:den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𝑡𝑎𝑛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CAE9797-B1D1-659F-1352-AC576984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90" y="2459634"/>
                <a:ext cx="7997588" cy="680699"/>
              </a:xfrm>
              <a:prstGeom prst="rect">
                <a:avLst/>
              </a:prstGeom>
              <a:blipFill>
                <a:blip r:embed="rId5"/>
                <a:stretch>
                  <a:fillRect l="-1109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9C791FA-911E-F5D0-928C-09D20B051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66" y="4595997"/>
            <a:ext cx="1611488" cy="4423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A62309-C24A-3BAD-AF6A-863BCBAEC0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8" t="8287" b="1"/>
          <a:stretch/>
        </p:blipFill>
        <p:spPr>
          <a:xfrm>
            <a:off x="498666" y="5184431"/>
            <a:ext cx="2209365" cy="4471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45B0E0-9F79-B68D-25F7-CBC599B5C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549" y="4685655"/>
            <a:ext cx="1881428" cy="3243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3036E0-2DF1-2805-6B4F-88F9EFE04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2548" y="5103193"/>
            <a:ext cx="3326801" cy="3857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68B7A5-DFBE-79AF-64CD-60866B4D0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3017" y="5847777"/>
            <a:ext cx="6396236" cy="4568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4492E9E-AE7D-6396-7BDF-BFBE3381B61B}"/>
              </a:ext>
            </a:extLst>
          </p:cNvPr>
          <p:cNvSpPr txBox="1"/>
          <p:nvPr/>
        </p:nvSpPr>
        <p:spPr>
          <a:xfrm>
            <a:off x="7379349" y="4182135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-2 points if you do not exclude 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9662D03-1553-A305-ED41-EF29D1577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1649" y="4227101"/>
            <a:ext cx="1257300" cy="279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2A3B6A5-785B-F3E6-629F-B964ACE4E4C1}"/>
              </a:ext>
            </a:extLst>
          </p:cNvPr>
          <p:cNvSpPr txBox="1"/>
          <p:nvPr/>
        </p:nvSpPr>
        <p:spPr>
          <a:xfrm>
            <a:off x="5715948" y="2242338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2"/>
                </a:solidFill>
              </a:rPr>
              <a:t>Divided cos</a:t>
            </a:r>
            <a:r>
              <a:rPr kumimoji="1" lang="en-US" altLang="zh-CN" sz="1400" b="1" baseline="30000" dirty="0">
                <a:solidFill>
                  <a:schemeClr val="accent2"/>
                </a:solidFill>
              </a:rPr>
              <a:t>2</a:t>
            </a:r>
            <a:r>
              <a:rPr kumimoji="1" lang="en-US" altLang="zh-CN" sz="1400" b="1" dirty="0">
                <a:solidFill>
                  <a:schemeClr val="accent2"/>
                </a:solidFill>
              </a:rPr>
              <a:t>x</a:t>
            </a:r>
            <a:endParaRPr kumimoji="1" lang="zh-CN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5F6FC5-148F-F44C-7F1F-072956C1FCA8}"/>
              </a:ext>
            </a:extLst>
          </p:cNvPr>
          <p:cNvSpPr txBox="1"/>
          <p:nvPr/>
        </p:nvSpPr>
        <p:spPr>
          <a:xfrm>
            <a:off x="5715948" y="3066503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2"/>
                </a:solidFill>
              </a:rPr>
              <a:t>Divided cos</a:t>
            </a:r>
            <a:r>
              <a:rPr kumimoji="1" lang="en-US" altLang="zh-CN" sz="1400" b="1" baseline="30000" dirty="0">
                <a:solidFill>
                  <a:schemeClr val="accent2"/>
                </a:solidFill>
              </a:rPr>
              <a:t>2</a:t>
            </a:r>
            <a:r>
              <a:rPr kumimoji="1" lang="en-US" altLang="zh-CN" sz="1400" b="1" dirty="0">
                <a:solidFill>
                  <a:schemeClr val="accent2"/>
                </a:solidFill>
              </a:rPr>
              <a:t>x</a:t>
            </a:r>
            <a:endParaRPr kumimoji="1" lang="zh-CN" altLang="en-US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64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2D3F38-3D1D-842D-AEEF-5EDF93A4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11" y="11688"/>
            <a:ext cx="11349665" cy="10162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ACA36E-CDB9-E100-2437-06416A7FF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65" r="65679" b="78347"/>
          <a:stretch/>
        </p:blipFill>
        <p:spPr>
          <a:xfrm>
            <a:off x="77666" y="3760402"/>
            <a:ext cx="6184648" cy="100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EDB5452-E196-63D5-C12B-893A3C528166}"/>
                  </a:ext>
                </a:extLst>
              </p:cNvPr>
              <p:cNvSpPr txBox="1"/>
              <p:nvPr/>
            </p:nvSpPr>
            <p:spPr>
              <a:xfrm>
                <a:off x="-195111" y="4797967"/>
                <a:ext cx="7334465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Slope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𝑡𝑎𝑛𝑔𝑒𝑛𝑡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=0:      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EDB5452-E196-63D5-C12B-893A3C528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11" y="4797967"/>
                <a:ext cx="7334465" cy="786241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D06BA3B-3C39-F9CC-AD3F-80C45147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897" y="2487025"/>
            <a:ext cx="3316165" cy="10001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87A5EC-DAED-0B0A-8BF7-C46507A828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70"/>
          <a:stretch/>
        </p:blipFill>
        <p:spPr>
          <a:xfrm>
            <a:off x="2099896" y="5925684"/>
            <a:ext cx="4376079" cy="7862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6EFE60-1240-B822-1B72-C7D60D55A09D}"/>
              </a:ext>
            </a:extLst>
          </p:cNvPr>
          <p:cNvSpPr txBox="1"/>
          <p:nvPr/>
        </p:nvSpPr>
        <p:spPr>
          <a:xfrm>
            <a:off x="445951" y="859704"/>
            <a:ext cx="10939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b="1" dirty="0">
                <a:solidFill>
                  <a:schemeClr val="accent1"/>
                </a:solidFill>
              </a:rPr>
              <a:t>Find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the derivative of function</a:t>
            </a:r>
          </a:p>
          <a:p>
            <a:pPr marL="342900" indent="-342900">
              <a:buAutoNum type="arabicPeriod"/>
            </a:pPr>
            <a:r>
              <a:rPr kumimoji="1" lang="en-US" altLang="zh-CN" sz="2400" b="1" dirty="0">
                <a:solidFill>
                  <a:schemeClr val="accent1"/>
                </a:solidFill>
              </a:rPr>
              <a:t>Replace x of given point in the derivative.-&gt; get the slope of tangent at x</a:t>
            </a:r>
          </a:p>
          <a:p>
            <a:pPr marL="342900" indent="-342900">
              <a:buAutoNum type="arabicPeriod"/>
            </a:pPr>
            <a:r>
              <a:rPr kumimoji="1" lang="en-US" altLang="zh-CN" sz="2400" b="1" dirty="0">
                <a:solidFill>
                  <a:schemeClr val="accent1"/>
                </a:solidFill>
              </a:rPr>
              <a:t>Use slope and given point to get the equation of tangent. </a:t>
            </a:r>
          </a:p>
        </p:txBody>
      </p:sp>
    </p:spTree>
    <p:extLst>
      <p:ext uri="{BB962C8B-B14F-4D97-AF65-F5344CB8AC3E}">
        <p14:creationId xmlns:p14="http://schemas.microsoft.com/office/powerpoint/2010/main" val="10360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343</Words>
  <Application>Microsoft Macintosh PowerPoint</Application>
  <PresentationFormat>宽屏</PresentationFormat>
  <Paragraphs>87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Cambria Math</vt:lpstr>
      <vt:lpstr>Office 主题​​</vt:lpstr>
      <vt:lpstr>Ex7-midterm exam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Ex7-midterm exam</dc:title>
  <dc:creator>weizhechen2021@163.com</dc:creator>
  <cp:lastModifiedBy>weizhechen2021@163.com</cp:lastModifiedBy>
  <cp:revision>9</cp:revision>
  <dcterms:created xsi:type="dcterms:W3CDTF">2023-11-20T14:40:32Z</dcterms:created>
  <dcterms:modified xsi:type="dcterms:W3CDTF">2023-11-22T12:36:38Z</dcterms:modified>
</cp:coreProperties>
</file>